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5" r:id="rId5"/>
    <p:sldId id="349" r:id="rId6"/>
    <p:sldId id="350" r:id="rId7"/>
    <p:sldId id="346" r:id="rId8"/>
    <p:sldId id="263" r:id="rId9"/>
    <p:sldId id="361" r:id="rId10"/>
    <p:sldId id="347" r:id="rId11"/>
    <p:sldId id="269" r:id="rId12"/>
    <p:sldId id="352" r:id="rId13"/>
    <p:sldId id="362" r:id="rId14"/>
    <p:sldId id="353" r:id="rId15"/>
    <p:sldId id="354" r:id="rId16"/>
    <p:sldId id="355" r:id="rId17"/>
    <p:sldId id="356" r:id="rId18"/>
    <p:sldId id="363" r:id="rId19"/>
    <p:sldId id="348" r:id="rId20"/>
    <p:sldId id="357" r:id="rId21"/>
    <p:sldId id="358" r:id="rId22"/>
    <p:sldId id="359" r:id="rId23"/>
    <p:sldId id="360" r:id="rId24"/>
    <p:sldId id="277" r:id="rId25"/>
    <p:sldId id="279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79915" autoAdjust="0"/>
  </p:normalViewPr>
  <p:slideViewPr>
    <p:cSldViewPr snapToGrid="0">
      <p:cViewPr varScale="1">
        <p:scale>
          <a:sx n="64" d="100"/>
          <a:sy n="64" d="100"/>
        </p:scale>
        <p:origin x="77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customschemas.google.com/relationships/presentationmetadata" Target="meta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0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27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05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7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20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3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6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89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855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3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62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078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805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497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0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77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33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48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7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2023.12.12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15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FB61CF-0D2F-98D6-0255-9DE41678C06F}"/>
              </a:ext>
            </a:extLst>
          </p:cNvPr>
          <p:cNvSpPr txBox="1"/>
          <p:nvPr/>
        </p:nvSpPr>
        <p:spPr>
          <a:xfrm>
            <a:off x="205865" y="445411"/>
            <a:ext cx="680226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idea of segmenting signals and extracting individual beat has been employed in the processing of </a:t>
            </a:r>
            <a:r>
              <a:rPr lang="en-US" altLang="zh-CN" dirty="0" err="1"/>
              <a:t>biosignals</a:t>
            </a:r>
            <a:r>
              <a:rPr lang="en-US" altLang="zh-CN" dirty="0"/>
              <a:t>. (Pictures are from demos of Neurokit2)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799B5-3A6D-A30B-A02B-CD18F06A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05" y="3476044"/>
            <a:ext cx="4928833" cy="3370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E890A0-60BB-4E4A-C980-6CD515A9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63" y="184645"/>
            <a:ext cx="4790445" cy="3370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16E05E-313D-F2E4-9415-B5993082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63" y="3487807"/>
            <a:ext cx="4799437" cy="33701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612D1D-B482-8D43-7C6E-28EDD2E09E01}"/>
              </a:ext>
            </a:extLst>
          </p:cNvPr>
          <p:cNvSpPr txBox="1"/>
          <p:nvPr/>
        </p:nvSpPr>
        <p:spPr>
          <a:xfrm>
            <a:off x="205865" y="1523552"/>
            <a:ext cx="706954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Some Features:</a:t>
            </a:r>
          </a:p>
          <a:p>
            <a:r>
              <a:rPr lang="en-US" altLang="zh-CN" dirty="0"/>
              <a:t>* They are all dealing with single-peak signals, which are often relatively easy to segment. </a:t>
            </a:r>
          </a:p>
          <a:p>
            <a:r>
              <a:rPr lang="en-US" altLang="zh-CN" dirty="0"/>
              <a:t>* The methods used are quite naive, such as calculate mean or median. </a:t>
            </a:r>
          </a:p>
          <a:p>
            <a:r>
              <a:rPr lang="en-US" altLang="zh-CN" dirty="0"/>
              <a:t>* After extraction, there isn't much utility; it's just observing what the shape looks like.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9F4ED-A2A3-7231-8E11-1AF538A2DA2D}"/>
              </a:ext>
            </a:extLst>
          </p:cNvPr>
          <p:cNvSpPr txBox="1"/>
          <p:nvPr/>
        </p:nvSpPr>
        <p:spPr>
          <a:xfrm>
            <a:off x="507241" y="447885"/>
            <a:ext cx="1168475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simulated SCG signals, challenges encountered in real signals are as follows: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Real signals are noisy, multi-peak signals, especially with varying amplitudes among multiple peaks.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initial section of the signal is often problematic, with periodic incompleteness.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507241" y="2389793"/>
            <a:ext cx="1148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utilize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90176" y="47564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90176" y="58111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58122" y="5467171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58122" y="476426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58122" y="613433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002783" y="5402795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70729" y="5133592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0729" y="5836503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940138" y="3826905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7008125" y="4286974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7008124" y="5980210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1024247" y="4566676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1024247" y="5400629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1024247" y="6234582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679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631339" y="586309"/>
            <a:ext cx="1111919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Solution approach:</a:t>
            </a:r>
          </a:p>
          <a:p>
            <a:endParaRPr lang="en-US" altLang="zh-CN" dirty="0"/>
          </a:p>
          <a:p>
            <a:r>
              <a:rPr lang="en-US" altLang="zh-CN" dirty="0"/>
              <a:t>Is it possible to </a:t>
            </a:r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426675" y="4838612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183668" y="4797608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426675" y="5848306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426675" y="3804784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183667" y="5776103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183666" y="3804784"/>
            <a:ext cx="4764263" cy="10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277815" y="783433"/>
            <a:ext cx="700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620111" y="3154392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319661" y="2103514"/>
            <a:ext cx="291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319661" y="4091483"/>
            <a:ext cx="265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248444" y="2288180"/>
            <a:ext cx="2071217" cy="1189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2248444" y="3477558"/>
            <a:ext cx="2071217" cy="937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567768" y="82446"/>
            <a:ext cx="92967" cy="67755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15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1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305210" y="4773029"/>
            <a:ext cx="268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Currently, scholars in statistics are working on it.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388338" y="3846890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388338" y="2657512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B0D5FCF-0398-E676-0DDB-98BE5BCF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1" y="4226308"/>
            <a:ext cx="3468507" cy="231233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F8CFA9D-71CA-EEF5-B5FB-523F13622F70}"/>
              </a:ext>
            </a:extLst>
          </p:cNvPr>
          <p:cNvSpPr txBox="1"/>
          <p:nvPr/>
        </p:nvSpPr>
        <p:spPr>
          <a:xfrm>
            <a:off x="588391" y="6422196"/>
            <a:ext cx="311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367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1324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325470" y="206170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9" y="2979594"/>
            <a:ext cx="2589998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ACF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3938304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1005" y="5045894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01004" y="600046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Get 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620468" y="1730213"/>
            <a:ext cx="2475533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620468" y="2659503"/>
            <a:ext cx="2475530" cy="320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8" y="3606817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4714407"/>
            <a:ext cx="7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6005" y="5648234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2ED592A-7D88-8B7F-8153-B3AA6C03B638}"/>
              </a:ext>
            </a:extLst>
          </p:cNvPr>
          <p:cNvSpPr/>
          <p:nvPr/>
        </p:nvSpPr>
        <p:spPr>
          <a:xfrm>
            <a:off x="7276533" y="206795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5400000" flipH="1">
            <a:off x="3340043" y="2892272"/>
            <a:ext cx="4216922" cy="1295002"/>
          </a:xfrm>
          <a:prstGeom prst="bentConnector4">
            <a:avLst>
              <a:gd name="adj1" fmla="val -4177"/>
              <a:gd name="adj2" fmla="val 3375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6001" y="1730213"/>
            <a:ext cx="2475530" cy="3377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6095998" y="2665761"/>
            <a:ext cx="2475533" cy="313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32537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9294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92519" y="4353636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78855" y="2330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816015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61071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106127" y="2340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36879" y="23405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73379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1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45070" y="736420"/>
            <a:ext cx="10539763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Template acquisition methods: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Using DBA to calculate the template results in sharp peaks. Although features are preserved, the signal shape is disrupted and lacks smoothness.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Directly calculating the mean results in a smoother template, but the effective capture of peak values is not as good as algorithms like DBA.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Currently, we have no way to measure the quality of generated templates. We need to develop a metric for assessment.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502C5-2135-50DC-3C08-8A21D317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79" y="3897440"/>
            <a:ext cx="3783143" cy="2522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305DD-AB25-99DE-2AC3-9AAA2500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22" y="3897439"/>
            <a:ext cx="3783143" cy="2522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621BBF-8037-8DA6-E322-63382886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36" y="3897439"/>
            <a:ext cx="3783143" cy="2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75051" y="563293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Signal quality:</a:t>
            </a:r>
          </a:p>
          <a:p>
            <a:endParaRPr lang="en-US" altLang="zh-CN" dirty="0"/>
          </a:p>
          <a:p>
            <a:r>
              <a:rPr lang="en-US" altLang="zh-CN" dirty="0"/>
              <a:t>For heart rate calculation, the previous filtering algorithm has performed well. However, for template extraction and feature analysis, it is not sufficient and requires an additional filtering layer.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1" y="2095689"/>
            <a:ext cx="4205669" cy="45561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FFBC94-BE37-A707-2324-5B4010DF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92" y="2647125"/>
            <a:ext cx="54864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713B-E95B-75FB-F5B0-7C394E2CF7B0}"/>
              </a:ext>
            </a:extLst>
          </p:cNvPr>
          <p:cNvSpPr txBox="1"/>
          <p:nvPr/>
        </p:nvSpPr>
        <p:spPr>
          <a:xfrm>
            <a:off x="6316258" y="2265360"/>
            <a:ext cx="4205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The quality of the signal is in a critical state.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E175399-6ACC-BA99-9DA5-AE9ECA8C3158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33934" y="2588525"/>
            <a:ext cx="8823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0E3E7-3CD5-851C-D23C-AA3C18EAC7B3}"/>
              </a:ext>
            </a:extLst>
          </p:cNvPr>
          <p:cNvSpPr txBox="1"/>
          <p:nvPr/>
        </p:nvSpPr>
        <p:spPr>
          <a:xfrm>
            <a:off x="6216349" y="6092625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It is possible to extract a template that is barely satisfactory.</a:t>
            </a:r>
          </a:p>
        </p:txBody>
      </p:sp>
    </p:spTree>
    <p:extLst>
      <p:ext uri="{BB962C8B-B14F-4D97-AF65-F5344CB8AC3E}">
        <p14:creationId xmlns:p14="http://schemas.microsoft.com/office/powerpoint/2010/main" val="294900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08075" y="437984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Observation of real data:</a:t>
            </a:r>
          </a:p>
          <a:p>
            <a:endParaRPr lang="en-US" altLang="zh-CN" dirty="0"/>
          </a:p>
          <a:p>
            <a:r>
              <a:rPr lang="en-US" altLang="zh-CN" dirty="0"/>
              <a:t>- Amplitudes of peaks within each cycle are not consistent.</a:t>
            </a:r>
          </a:p>
          <a:p>
            <a:r>
              <a:rPr lang="en-US" altLang="zh-CN" dirty="0"/>
              <a:t>- Waveforms sometimes resemble SCG, sometimes resemble BCG, and at times fall between the two.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A9112-4C61-5B54-618A-E0A95B81B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248384" y="2228198"/>
            <a:ext cx="5344677" cy="1182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6266E9-662F-A2A1-908F-0471D608B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68" b="5259"/>
          <a:stretch/>
        </p:blipFill>
        <p:spPr>
          <a:xfrm>
            <a:off x="191234" y="3449032"/>
            <a:ext cx="5344677" cy="30669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AD00E86-5F97-E671-6D8A-929CE1841241}"/>
              </a:ext>
            </a:extLst>
          </p:cNvPr>
          <p:cNvSpPr/>
          <p:nvPr/>
        </p:nvSpPr>
        <p:spPr>
          <a:xfrm>
            <a:off x="1960880" y="2499360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6DA8B3-5684-C673-D637-75AD2ABE0CF7}"/>
              </a:ext>
            </a:extLst>
          </p:cNvPr>
          <p:cNvSpPr/>
          <p:nvPr/>
        </p:nvSpPr>
        <p:spPr>
          <a:xfrm>
            <a:off x="704850" y="240030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2FCC96-C48B-22CA-8770-C92CCA7D51AF}"/>
              </a:ext>
            </a:extLst>
          </p:cNvPr>
          <p:cNvSpPr/>
          <p:nvPr/>
        </p:nvSpPr>
        <p:spPr>
          <a:xfrm>
            <a:off x="2832100" y="244983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03DAD3-30AC-37E4-025E-B5A4ACAB3D32}"/>
              </a:ext>
            </a:extLst>
          </p:cNvPr>
          <p:cNvSpPr/>
          <p:nvPr/>
        </p:nvSpPr>
        <p:spPr>
          <a:xfrm>
            <a:off x="4175125" y="2400299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A042E1-4CC5-3700-A496-0FDC531759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1" b="7096"/>
          <a:stretch/>
        </p:blipFill>
        <p:spPr>
          <a:xfrm>
            <a:off x="5570735" y="5127959"/>
            <a:ext cx="6471586" cy="17300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84495F-766A-3144-DAC7-55575CBA8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52" b="6393"/>
          <a:stretch/>
        </p:blipFill>
        <p:spPr>
          <a:xfrm>
            <a:off x="5615386" y="1726193"/>
            <a:ext cx="6449260" cy="17300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C907EE-396B-9947-C05D-99A25FE85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5" b="6822"/>
          <a:stretch/>
        </p:blipFill>
        <p:spPr>
          <a:xfrm>
            <a:off x="5593061" y="3429000"/>
            <a:ext cx="6449259" cy="1730041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EF8BF9D8-DB2B-6001-8999-9DC510B64EE4}"/>
              </a:ext>
            </a:extLst>
          </p:cNvPr>
          <p:cNvSpPr/>
          <p:nvPr/>
        </p:nvSpPr>
        <p:spPr>
          <a:xfrm rot="5400000">
            <a:off x="11125838" y="4190971"/>
            <a:ext cx="1396098" cy="22959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E5FB7B-E8FF-9305-2D1A-7AEB6B397FAA}"/>
              </a:ext>
            </a:extLst>
          </p:cNvPr>
          <p:cNvSpPr txBox="1"/>
          <p:nvPr/>
        </p:nvSpPr>
        <p:spPr>
          <a:xfrm>
            <a:off x="11482488" y="3115013"/>
            <a:ext cx="6827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b="1" dirty="0">
              <a:solidFill>
                <a:schemeClr val="dk1"/>
              </a:solidFill>
              <a:latin typeface="Consola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661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6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051696" y="1859359"/>
            <a:ext cx="808860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Take a look at the tutorial first.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doesn’t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FMM work?</a:t>
            </a:r>
            <a:endParaRPr lang="en-US"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An easy experiment about sampling rate.</a:t>
            </a: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sym typeface="Consolas"/>
              </a:rPr>
              <a:t>Part_5: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  <a:p>
            <a:endParaRPr 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Part_6: Questions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39087" y="477270"/>
            <a:ext cx="61210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Direction 1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539086" y="954540"/>
            <a:ext cx="11652914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How to prove and validate the effectiveness of the algorithm?</a:t>
            </a:r>
          </a:p>
          <a:p>
            <a:endParaRPr lang="en-US" altLang="zh-CN" dirty="0"/>
          </a:p>
          <a:p>
            <a:r>
              <a:rPr lang="en-US" altLang="zh-CN" b="1" dirty="0"/>
              <a:t>On what dataset?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Simulated datasets: NK2, ECG, PPG, EDA,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Real datasets: NK2, </a:t>
            </a:r>
            <a:r>
              <a:rPr lang="en-US" altLang="zh-CN" dirty="0" err="1"/>
              <a:t>PhysicalNet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The challenge lies in having long signals without labels, making it challenging to explore the correlation between specific features and labels.</a:t>
            </a:r>
          </a:p>
          <a:p>
            <a:endParaRPr lang="en-US" altLang="zh-CN" dirty="0"/>
          </a:p>
          <a:p>
            <a:r>
              <a:rPr lang="en-US" altLang="zh-CN" b="1" dirty="0"/>
              <a:t>What metrics to use?</a:t>
            </a:r>
          </a:p>
          <a:p>
            <a:r>
              <a:rPr lang="en-US" altLang="zh-CN" dirty="0"/>
              <a:t>For the </a:t>
            </a:r>
            <a:r>
              <a:rPr lang="en-US" altLang="zh-CN" b="1" dirty="0"/>
              <a:t>Template4Prediction</a:t>
            </a:r>
            <a:r>
              <a:rPr lang="en-US" altLang="zh-CN" dirty="0"/>
              <a:t> task, effective metrics have not yet been determined. Common metrics include:</a:t>
            </a:r>
          </a:p>
          <a:p>
            <a:r>
              <a:rPr lang="en-US" altLang="zh-CN" dirty="0"/>
              <a:t>  1. Within Group Squared Sum (WGSS).</a:t>
            </a:r>
          </a:p>
          <a:p>
            <a:r>
              <a:rPr lang="en-US" altLang="zh-CN" dirty="0"/>
              <a:t>  2. Using the computed template for nearest centroid classification in UCR dataset.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1. WGSS calculation is an NP-Complete problem. Some excellent DTW algorithms can achieve good gradients on local optima, but for SCG signal prediction, accuracy is poor.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2. This is generally used for Template4Classification problems, and it may not be suitable for our use case.</a:t>
            </a:r>
          </a:p>
        </p:txBody>
      </p:sp>
    </p:spTree>
    <p:extLst>
      <p:ext uri="{BB962C8B-B14F-4D97-AF65-F5344CB8AC3E}">
        <p14:creationId xmlns:p14="http://schemas.microsoft.com/office/powerpoint/2010/main" val="345643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2085904" y="551421"/>
            <a:ext cx="100336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In the same signal segment, the relative heights of multiple peaks within each cycle are not consistent. It might not be reliable to use this information to extract a perfectly clean signal segment.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4AF1C0-7261-F183-F0A3-94C8855D694F}"/>
              </a:ext>
            </a:extLst>
          </p:cNvPr>
          <p:cNvCxnSpPr>
            <a:cxnSpLocks/>
          </p:cNvCxnSpPr>
          <p:nvPr/>
        </p:nvCxnSpPr>
        <p:spPr>
          <a:xfrm flipV="1">
            <a:off x="2268359" y="13839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7322A7-48B2-706F-E209-287D8B5BA0FE}"/>
              </a:ext>
            </a:extLst>
          </p:cNvPr>
          <p:cNvCxnSpPr>
            <a:cxnSpLocks/>
          </p:cNvCxnSpPr>
          <p:nvPr/>
        </p:nvCxnSpPr>
        <p:spPr>
          <a:xfrm flipH="1" flipV="1">
            <a:off x="2685469" y="13839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F58FF6B-F55D-B3C6-36F5-7A9534AA533F}"/>
              </a:ext>
            </a:extLst>
          </p:cNvPr>
          <p:cNvCxnSpPr/>
          <p:nvPr/>
        </p:nvCxnSpPr>
        <p:spPr>
          <a:xfrm flipV="1">
            <a:off x="3176788" y="37449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721EDA-853A-E927-27F7-0C501B46A7D7}"/>
              </a:ext>
            </a:extLst>
          </p:cNvPr>
          <p:cNvCxnSpPr>
            <a:cxnSpLocks/>
          </p:cNvCxnSpPr>
          <p:nvPr/>
        </p:nvCxnSpPr>
        <p:spPr>
          <a:xfrm>
            <a:off x="3463391" y="37449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8416EA-15E2-67CA-E4FB-E38D5F09BB51}"/>
              </a:ext>
            </a:extLst>
          </p:cNvPr>
          <p:cNvCxnSpPr>
            <a:cxnSpLocks/>
          </p:cNvCxnSpPr>
          <p:nvPr/>
        </p:nvCxnSpPr>
        <p:spPr>
          <a:xfrm flipH="1">
            <a:off x="3613516" y="41407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F66C69B-B36F-6639-F904-7E0A14333470}"/>
              </a:ext>
            </a:extLst>
          </p:cNvPr>
          <p:cNvCxnSpPr/>
          <p:nvPr/>
        </p:nvCxnSpPr>
        <p:spPr>
          <a:xfrm>
            <a:off x="3736346" y="41407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11A79E1-808C-AA0A-A1A6-F70DB2E23DC5}"/>
              </a:ext>
            </a:extLst>
          </p:cNvPr>
          <p:cNvCxnSpPr/>
          <p:nvPr/>
        </p:nvCxnSpPr>
        <p:spPr>
          <a:xfrm flipV="1">
            <a:off x="6506842" y="33605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30D929F-CD89-82F6-8B0F-FB7BBEE93687}"/>
              </a:ext>
            </a:extLst>
          </p:cNvPr>
          <p:cNvCxnSpPr/>
          <p:nvPr/>
        </p:nvCxnSpPr>
        <p:spPr>
          <a:xfrm>
            <a:off x="6707009" y="33732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236180D-AD7D-631C-4C58-B787806EE495}"/>
              </a:ext>
            </a:extLst>
          </p:cNvPr>
          <p:cNvCxnSpPr/>
          <p:nvPr/>
        </p:nvCxnSpPr>
        <p:spPr>
          <a:xfrm>
            <a:off x="6846709" y="41407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5AEC0BD-B9D3-2A4D-3FC1-28CF0074BB9D}"/>
              </a:ext>
            </a:extLst>
          </p:cNvPr>
          <p:cNvCxnSpPr>
            <a:cxnSpLocks/>
          </p:cNvCxnSpPr>
          <p:nvPr/>
        </p:nvCxnSpPr>
        <p:spPr>
          <a:xfrm flipV="1">
            <a:off x="2312809" y="20842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380393B-1C50-82EA-476C-FAB7B921B11B}"/>
              </a:ext>
            </a:extLst>
          </p:cNvPr>
          <p:cNvCxnSpPr>
            <a:cxnSpLocks/>
          </p:cNvCxnSpPr>
          <p:nvPr/>
        </p:nvCxnSpPr>
        <p:spPr>
          <a:xfrm flipH="1" flipV="1">
            <a:off x="2678645" y="20923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C38B55-2BC2-0936-AED6-366709330C86}"/>
              </a:ext>
            </a:extLst>
          </p:cNvPr>
          <p:cNvCxnSpPr>
            <a:cxnSpLocks/>
          </p:cNvCxnSpPr>
          <p:nvPr/>
        </p:nvCxnSpPr>
        <p:spPr>
          <a:xfrm flipV="1">
            <a:off x="3169018" y="39231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B3EC3A0-C8A8-4289-14B4-600DDB06EF54}"/>
              </a:ext>
            </a:extLst>
          </p:cNvPr>
          <p:cNvCxnSpPr>
            <a:cxnSpLocks/>
          </p:cNvCxnSpPr>
          <p:nvPr/>
        </p:nvCxnSpPr>
        <p:spPr>
          <a:xfrm>
            <a:off x="3458179" y="38939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DE64AC7-71F7-8D00-87B0-CC67E80A0795}"/>
              </a:ext>
            </a:extLst>
          </p:cNvPr>
          <p:cNvCxnSpPr>
            <a:cxnSpLocks/>
          </p:cNvCxnSpPr>
          <p:nvPr/>
        </p:nvCxnSpPr>
        <p:spPr>
          <a:xfrm flipH="1">
            <a:off x="3613516" y="41683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F212460-C86A-F7F3-AC26-217EF037899D}"/>
              </a:ext>
            </a:extLst>
          </p:cNvPr>
          <p:cNvCxnSpPr>
            <a:cxnSpLocks/>
          </p:cNvCxnSpPr>
          <p:nvPr/>
        </p:nvCxnSpPr>
        <p:spPr>
          <a:xfrm>
            <a:off x="3744782" y="41683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1743FB8-BC77-5FB0-85CC-D8AD0B499AAF}"/>
              </a:ext>
            </a:extLst>
          </p:cNvPr>
          <p:cNvCxnSpPr>
            <a:cxnSpLocks/>
          </p:cNvCxnSpPr>
          <p:nvPr/>
        </p:nvCxnSpPr>
        <p:spPr>
          <a:xfrm flipV="1">
            <a:off x="6511059" y="36249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EADFA4B-2C5E-F3A7-E21D-E3F4B9FF0CE2}"/>
              </a:ext>
            </a:extLst>
          </p:cNvPr>
          <p:cNvCxnSpPr>
            <a:cxnSpLocks/>
          </p:cNvCxnSpPr>
          <p:nvPr/>
        </p:nvCxnSpPr>
        <p:spPr>
          <a:xfrm>
            <a:off x="6707009" y="36249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EA6215-E17F-8604-936C-563E9999D9F2}"/>
              </a:ext>
            </a:extLst>
          </p:cNvPr>
          <p:cNvCxnSpPr>
            <a:cxnSpLocks/>
          </p:cNvCxnSpPr>
          <p:nvPr/>
        </p:nvCxnSpPr>
        <p:spPr>
          <a:xfrm>
            <a:off x="6832025" y="41683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E0A1FC37-DAC9-2B12-A188-C782C2BFF285}"/>
              </a:ext>
            </a:extLst>
          </p:cNvPr>
          <p:cNvCxnSpPr>
            <a:cxnSpLocks/>
          </p:cNvCxnSpPr>
          <p:nvPr/>
        </p:nvCxnSpPr>
        <p:spPr>
          <a:xfrm flipV="1">
            <a:off x="2251489" y="9412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7173E1EE-5978-33DB-94CF-AD56BFF9F2DC}"/>
              </a:ext>
            </a:extLst>
          </p:cNvPr>
          <p:cNvCxnSpPr>
            <a:cxnSpLocks/>
          </p:cNvCxnSpPr>
          <p:nvPr/>
        </p:nvCxnSpPr>
        <p:spPr>
          <a:xfrm flipH="1" flipV="1">
            <a:off x="2675234" y="9368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3217ECB1-C86A-E4EE-6BFC-76B88D90DFC0}"/>
              </a:ext>
            </a:extLst>
          </p:cNvPr>
          <p:cNvCxnSpPr>
            <a:cxnSpLocks/>
          </p:cNvCxnSpPr>
          <p:nvPr/>
        </p:nvCxnSpPr>
        <p:spPr>
          <a:xfrm flipV="1">
            <a:off x="3197876" y="35961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EC6A67F-884B-FCBC-3F0E-A50DE068BD84}"/>
              </a:ext>
            </a:extLst>
          </p:cNvPr>
          <p:cNvCxnSpPr>
            <a:cxnSpLocks/>
          </p:cNvCxnSpPr>
          <p:nvPr/>
        </p:nvCxnSpPr>
        <p:spPr>
          <a:xfrm flipH="1" flipV="1">
            <a:off x="3483705" y="35934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CE4ACAF9-3274-F99A-280C-C2594F9A0B9D}"/>
              </a:ext>
            </a:extLst>
          </p:cNvPr>
          <p:cNvCxnSpPr>
            <a:cxnSpLocks/>
          </p:cNvCxnSpPr>
          <p:nvPr/>
        </p:nvCxnSpPr>
        <p:spPr>
          <a:xfrm flipH="1">
            <a:off x="3628770" y="41080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223CA27D-9620-79F9-CC99-8B8647FAFB32}"/>
              </a:ext>
            </a:extLst>
          </p:cNvPr>
          <p:cNvCxnSpPr>
            <a:cxnSpLocks/>
          </p:cNvCxnSpPr>
          <p:nvPr/>
        </p:nvCxnSpPr>
        <p:spPr>
          <a:xfrm>
            <a:off x="3734825" y="41080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0063F43D-181C-2258-8B14-19B0DEAE2732}"/>
              </a:ext>
            </a:extLst>
          </p:cNvPr>
          <p:cNvCxnSpPr>
            <a:cxnSpLocks/>
          </p:cNvCxnSpPr>
          <p:nvPr/>
        </p:nvCxnSpPr>
        <p:spPr>
          <a:xfrm flipV="1">
            <a:off x="6476888" y="31795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956FDFCC-CD24-983F-39AA-6F32C3E3D99C}"/>
              </a:ext>
            </a:extLst>
          </p:cNvPr>
          <p:cNvCxnSpPr>
            <a:cxnSpLocks/>
          </p:cNvCxnSpPr>
          <p:nvPr/>
        </p:nvCxnSpPr>
        <p:spPr>
          <a:xfrm>
            <a:off x="6707009" y="31795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>
            <a:extLst>
              <a:ext uri="{FF2B5EF4-FFF2-40B4-BE49-F238E27FC236}">
                <a16:creationId xmlns:a16="http://schemas.microsoft.com/office/drawing/2014/main" id="{2C49359F-9DEE-BF99-857B-ACAAC290C757}"/>
              </a:ext>
            </a:extLst>
          </p:cNvPr>
          <p:cNvCxnSpPr>
            <a:cxnSpLocks/>
          </p:cNvCxnSpPr>
          <p:nvPr/>
        </p:nvCxnSpPr>
        <p:spPr>
          <a:xfrm>
            <a:off x="6863087" y="41080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>
            <a:extLst>
              <a:ext uri="{FF2B5EF4-FFF2-40B4-BE49-F238E27FC236}">
                <a16:creationId xmlns:a16="http://schemas.microsoft.com/office/drawing/2014/main" id="{5A1DD6CF-A5AE-16CE-3940-BE91A0021B6A}"/>
              </a:ext>
            </a:extLst>
          </p:cNvPr>
          <p:cNvCxnSpPr>
            <a:cxnSpLocks/>
          </p:cNvCxnSpPr>
          <p:nvPr/>
        </p:nvCxnSpPr>
        <p:spPr>
          <a:xfrm>
            <a:off x="7726184" y="18407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3FAD2F59-CC60-1B34-A75C-82A753B35CD2}"/>
              </a:ext>
            </a:extLst>
          </p:cNvPr>
          <p:cNvCxnSpPr>
            <a:cxnSpLocks/>
          </p:cNvCxnSpPr>
          <p:nvPr/>
        </p:nvCxnSpPr>
        <p:spPr>
          <a:xfrm>
            <a:off x="7726184" y="21477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本框 304">
            <a:extLst>
              <a:ext uri="{FF2B5EF4-FFF2-40B4-BE49-F238E27FC236}">
                <a16:creationId xmlns:a16="http://schemas.microsoft.com/office/drawing/2014/main" id="{48A46DC4-5390-BBCE-8AA9-EB9338A2C3A6}"/>
              </a:ext>
            </a:extLst>
          </p:cNvPr>
          <p:cNvSpPr txBox="1"/>
          <p:nvPr/>
        </p:nvSpPr>
        <p:spPr>
          <a:xfrm>
            <a:off x="8204321" y="16359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90C5C1BD-AE93-34BC-EAD4-C63DEB5CED82}"/>
              </a:ext>
            </a:extLst>
          </p:cNvPr>
          <p:cNvSpPr txBox="1"/>
          <p:nvPr/>
        </p:nvSpPr>
        <p:spPr>
          <a:xfrm>
            <a:off x="8187076" y="19542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B25126BD-F7E9-41FF-5F48-5C0C2DE91BB4}"/>
              </a:ext>
            </a:extLst>
          </p:cNvPr>
          <p:cNvSpPr/>
          <p:nvPr/>
        </p:nvSpPr>
        <p:spPr>
          <a:xfrm>
            <a:off x="6647782" y="28704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>
            <a:extLst>
              <a:ext uri="{FF2B5EF4-FFF2-40B4-BE49-F238E27FC236}">
                <a16:creationId xmlns:a16="http://schemas.microsoft.com/office/drawing/2014/main" id="{99966BD2-B47A-83DA-0BBA-A13FA03BFDAA}"/>
              </a:ext>
            </a:extLst>
          </p:cNvPr>
          <p:cNvSpPr/>
          <p:nvPr/>
        </p:nvSpPr>
        <p:spPr>
          <a:xfrm>
            <a:off x="8980065" y="31156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>
            <a:extLst>
              <a:ext uri="{FF2B5EF4-FFF2-40B4-BE49-F238E27FC236}">
                <a16:creationId xmlns:a16="http://schemas.microsoft.com/office/drawing/2014/main" id="{C12F1100-71F1-CFB5-B390-92174C7B80D9}"/>
              </a:ext>
            </a:extLst>
          </p:cNvPr>
          <p:cNvSpPr/>
          <p:nvPr/>
        </p:nvSpPr>
        <p:spPr>
          <a:xfrm>
            <a:off x="8986415" y="35246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>
            <a:extLst>
              <a:ext uri="{FF2B5EF4-FFF2-40B4-BE49-F238E27FC236}">
                <a16:creationId xmlns:a16="http://schemas.microsoft.com/office/drawing/2014/main" id="{C08DF6A3-DB79-3408-6535-0080A07802E3}"/>
              </a:ext>
            </a:extLst>
          </p:cNvPr>
          <p:cNvSpPr/>
          <p:nvPr/>
        </p:nvSpPr>
        <p:spPr>
          <a:xfrm>
            <a:off x="8986415" y="38572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A632DD01-C636-0076-550E-E6294D82CDAD}"/>
              </a:ext>
            </a:extLst>
          </p:cNvPr>
          <p:cNvSpPr/>
          <p:nvPr/>
        </p:nvSpPr>
        <p:spPr>
          <a:xfrm>
            <a:off x="9178725" y="29474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691C864C-73AB-7A86-B684-B236BC787FC2}"/>
              </a:ext>
            </a:extLst>
          </p:cNvPr>
          <p:cNvCxnSpPr>
            <a:cxnSpLocks/>
            <a:stCxn id="307" idx="3"/>
          </p:cNvCxnSpPr>
          <p:nvPr/>
        </p:nvCxnSpPr>
        <p:spPr>
          <a:xfrm>
            <a:off x="6763491" y="34578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DBD13F4-2529-C794-3535-AE682D956573}"/>
              </a:ext>
            </a:extLst>
          </p:cNvPr>
          <p:cNvSpPr txBox="1"/>
          <p:nvPr/>
        </p:nvSpPr>
        <p:spPr>
          <a:xfrm>
            <a:off x="9897239" y="29211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BB4340DC-BD27-9CBB-8864-4A2AF56C0CCD}"/>
              </a:ext>
            </a:extLst>
          </p:cNvPr>
          <p:cNvCxnSpPr>
            <a:cxnSpLocks/>
          </p:cNvCxnSpPr>
          <p:nvPr/>
        </p:nvCxnSpPr>
        <p:spPr>
          <a:xfrm>
            <a:off x="7152629" y="6677728"/>
            <a:ext cx="253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E82BB55F-D9E7-2CBA-482C-1E8C78EB4E1B}"/>
              </a:ext>
            </a:extLst>
          </p:cNvPr>
          <p:cNvCxnSpPr>
            <a:cxnSpLocks/>
          </p:cNvCxnSpPr>
          <p:nvPr/>
        </p:nvCxnSpPr>
        <p:spPr>
          <a:xfrm flipV="1">
            <a:off x="7305029" y="4945210"/>
            <a:ext cx="0" cy="188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488EC7CD-47F4-366C-CF26-F6131C9A059B}"/>
              </a:ext>
            </a:extLst>
          </p:cNvPr>
          <p:cNvSpPr/>
          <p:nvPr/>
        </p:nvSpPr>
        <p:spPr>
          <a:xfrm>
            <a:off x="7579234" y="5471912"/>
            <a:ext cx="1856096" cy="975052"/>
          </a:xfrm>
          <a:custGeom>
            <a:avLst/>
            <a:gdLst>
              <a:gd name="connsiteX0" fmla="*/ 0 w 1856096"/>
              <a:gd name="connsiteY0" fmla="*/ 975052 h 975052"/>
              <a:gd name="connsiteX1" fmla="*/ 163773 w 1856096"/>
              <a:gd name="connsiteY1" fmla="*/ 6061 h 975052"/>
              <a:gd name="connsiteX2" fmla="*/ 348018 w 1856096"/>
              <a:gd name="connsiteY2" fmla="*/ 572443 h 975052"/>
              <a:gd name="connsiteX3" fmla="*/ 682388 w 1856096"/>
              <a:gd name="connsiteY3" fmla="*/ 749864 h 975052"/>
              <a:gd name="connsiteX4" fmla="*/ 1856096 w 1856096"/>
              <a:gd name="connsiteY4" fmla="*/ 954580 h 9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096" h="975052">
                <a:moveTo>
                  <a:pt x="0" y="975052"/>
                </a:moveTo>
                <a:cubicBezTo>
                  <a:pt x="52885" y="524107"/>
                  <a:pt x="105770" y="73162"/>
                  <a:pt x="163773" y="6061"/>
                </a:cubicBezTo>
                <a:cubicBezTo>
                  <a:pt x="221776" y="-61041"/>
                  <a:pt x="261582" y="448476"/>
                  <a:pt x="348018" y="572443"/>
                </a:cubicBezTo>
                <a:cubicBezTo>
                  <a:pt x="434454" y="696410"/>
                  <a:pt x="431042" y="686175"/>
                  <a:pt x="682388" y="749864"/>
                </a:cubicBezTo>
                <a:cubicBezTo>
                  <a:pt x="933734" y="813553"/>
                  <a:pt x="1394915" y="884066"/>
                  <a:pt x="1856096" y="9545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32EEBBAF-45A6-C5F4-1466-5AE4BAAC27D4}"/>
              </a:ext>
            </a:extLst>
          </p:cNvPr>
          <p:cNvSpPr txBox="1"/>
          <p:nvPr/>
        </p:nvSpPr>
        <p:spPr>
          <a:xfrm>
            <a:off x="9728546" y="6547077"/>
            <a:ext cx="80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A0 / A1</a:t>
            </a:r>
            <a:endParaRPr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5C93C028-CC39-9CD7-8B68-F3A35C61695B}"/>
              </a:ext>
            </a:extLst>
          </p:cNvPr>
          <p:cNvSpPr txBox="1"/>
          <p:nvPr/>
        </p:nvSpPr>
        <p:spPr>
          <a:xfrm>
            <a:off x="6241078" y="5076040"/>
            <a:ext cx="106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3CC4CF21-6CE2-BACB-4167-BB2A04AA0615}"/>
              </a:ext>
            </a:extLst>
          </p:cNvPr>
          <p:cNvSpPr txBox="1"/>
          <p:nvPr/>
        </p:nvSpPr>
        <p:spPr>
          <a:xfrm>
            <a:off x="2085905" y="5203052"/>
            <a:ext cx="40789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computed features may not necessarily be specific values but rather a probability distribution.</a:t>
            </a:r>
            <a:endParaRPr lang="zh-CN" altLang="en-US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0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794DE8-117D-ADF8-AB6A-B3CE8DDF90B0}"/>
              </a:ext>
            </a:extLst>
          </p:cNvPr>
          <p:cNvSpPr txBox="1"/>
          <p:nvPr/>
        </p:nvSpPr>
        <p:spPr>
          <a:xfrm>
            <a:off x="1327619" y="5387691"/>
            <a:ext cx="101998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the template, it is critical to pay attention to the Error Interval.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generate the Error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sample to obtain a probability distribution of features?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72F2510-808F-24B3-0908-BFC6882F5D94}"/>
              </a:ext>
            </a:extLst>
          </p:cNvPr>
          <p:cNvCxnSpPr>
            <a:cxnSpLocks/>
          </p:cNvCxnSpPr>
          <p:nvPr/>
        </p:nvCxnSpPr>
        <p:spPr>
          <a:xfrm flipV="1">
            <a:off x="1709559" y="12442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5CA0D9-F0D9-C9BE-FAF7-530547909231}"/>
              </a:ext>
            </a:extLst>
          </p:cNvPr>
          <p:cNvCxnSpPr>
            <a:cxnSpLocks/>
          </p:cNvCxnSpPr>
          <p:nvPr/>
        </p:nvCxnSpPr>
        <p:spPr>
          <a:xfrm flipH="1" flipV="1">
            <a:off x="2126669" y="12442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B19919-09E5-451E-7269-CAE570BCC0C3}"/>
              </a:ext>
            </a:extLst>
          </p:cNvPr>
          <p:cNvCxnSpPr/>
          <p:nvPr/>
        </p:nvCxnSpPr>
        <p:spPr>
          <a:xfrm flipV="1">
            <a:off x="2617988" y="36052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D10275-5D24-FDA0-A77C-733F52C32556}"/>
              </a:ext>
            </a:extLst>
          </p:cNvPr>
          <p:cNvCxnSpPr>
            <a:cxnSpLocks/>
          </p:cNvCxnSpPr>
          <p:nvPr/>
        </p:nvCxnSpPr>
        <p:spPr>
          <a:xfrm>
            <a:off x="2904591" y="36052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2CA6BE-0673-57D4-E48A-6E713167D8FB}"/>
              </a:ext>
            </a:extLst>
          </p:cNvPr>
          <p:cNvCxnSpPr>
            <a:cxnSpLocks/>
          </p:cNvCxnSpPr>
          <p:nvPr/>
        </p:nvCxnSpPr>
        <p:spPr>
          <a:xfrm flipH="1">
            <a:off x="3054716" y="40010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E6008D4-7D67-70A7-2437-A7CF98EFFB0B}"/>
              </a:ext>
            </a:extLst>
          </p:cNvPr>
          <p:cNvCxnSpPr/>
          <p:nvPr/>
        </p:nvCxnSpPr>
        <p:spPr>
          <a:xfrm>
            <a:off x="3177546" y="40010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4045ED-3F13-477B-A7E7-47979312BC7F}"/>
              </a:ext>
            </a:extLst>
          </p:cNvPr>
          <p:cNvCxnSpPr/>
          <p:nvPr/>
        </p:nvCxnSpPr>
        <p:spPr>
          <a:xfrm flipV="1">
            <a:off x="5948042" y="32208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1CE4993-BD38-97AC-CD9F-5305D17F5CCA}"/>
              </a:ext>
            </a:extLst>
          </p:cNvPr>
          <p:cNvCxnSpPr/>
          <p:nvPr/>
        </p:nvCxnSpPr>
        <p:spPr>
          <a:xfrm>
            <a:off x="6148209" y="32335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D60499F-3A99-C0DE-DFE5-4DB318BE3A70}"/>
              </a:ext>
            </a:extLst>
          </p:cNvPr>
          <p:cNvCxnSpPr/>
          <p:nvPr/>
        </p:nvCxnSpPr>
        <p:spPr>
          <a:xfrm>
            <a:off x="6287909" y="40010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CF93E1-A2B4-CF3E-A1A3-B9EFBC6C6215}"/>
              </a:ext>
            </a:extLst>
          </p:cNvPr>
          <p:cNvCxnSpPr>
            <a:cxnSpLocks/>
          </p:cNvCxnSpPr>
          <p:nvPr/>
        </p:nvCxnSpPr>
        <p:spPr>
          <a:xfrm flipV="1">
            <a:off x="1754009" y="19445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CD8B86-F5C1-8646-5107-EC0627E6A305}"/>
              </a:ext>
            </a:extLst>
          </p:cNvPr>
          <p:cNvCxnSpPr>
            <a:cxnSpLocks/>
          </p:cNvCxnSpPr>
          <p:nvPr/>
        </p:nvCxnSpPr>
        <p:spPr>
          <a:xfrm flipH="1" flipV="1">
            <a:off x="2119845" y="19526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C2B49D9-D5AE-F450-7800-8AB61DB1800F}"/>
              </a:ext>
            </a:extLst>
          </p:cNvPr>
          <p:cNvCxnSpPr>
            <a:cxnSpLocks/>
          </p:cNvCxnSpPr>
          <p:nvPr/>
        </p:nvCxnSpPr>
        <p:spPr>
          <a:xfrm flipV="1">
            <a:off x="2610218" y="37834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566FEB6-E89D-3341-2093-93EECAC0AD98}"/>
              </a:ext>
            </a:extLst>
          </p:cNvPr>
          <p:cNvCxnSpPr>
            <a:cxnSpLocks/>
          </p:cNvCxnSpPr>
          <p:nvPr/>
        </p:nvCxnSpPr>
        <p:spPr>
          <a:xfrm>
            <a:off x="2899379" y="37542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6875320-3CF9-AE5B-BAB2-CD5CB16B19AA}"/>
              </a:ext>
            </a:extLst>
          </p:cNvPr>
          <p:cNvCxnSpPr>
            <a:cxnSpLocks/>
          </p:cNvCxnSpPr>
          <p:nvPr/>
        </p:nvCxnSpPr>
        <p:spPr>
          <a:xfrm flipH="1">
            <a:off x="3054716" y="40286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772C04F-9AD5-7873-A968-9323AB8419F0}"/>
              </a:ext>
            </a:extLst>
          </p:cNvPr>
          <p:cNvCxnSpPr>
            <a:cxnSpLocks/>
          </p:cNvCxnSpPr>
          <p:nvPr/>
        </p:nvCxnSpPr>
        <p:spPr>
          <a:xfrm>
            <a:off x="3185982" y="40286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AC41773-424B-EE12-DAE4-65D590686687}"/>
              </a:ext>
            </a:extLst>
          </p:cNvPr>
          <p:cNvCxnSpPr>
            <a:cxnSpLocks/>
          </p:cNvCxnSpPr>
          <p:nvPr/>
        </p:nvCxnSpPr>
        <p:spPr>
          <a:xfrm flipV="1">
            <a:off x="5952259" y="34852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063DC4B-137F-7903-E00D-A6947388161C}"/>
              </a:ext>
            </a:extLst>
          </p:cNvPr>
          <p:cNvCxnSpPr>
            <a:cxnSpLocks/>
          </p:cNvCxnSpPr>
          <p:nvPr/>
        </p:nvCxnSpPr>
        <p:spPr>
          <a:xfrm>
            <a:off x="6148209" y="34852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7442578-18E3-3E41-1B46-8E71D97E5E69}"/>
              </a:ext>
            </a:extLst>
          </p:cNvPr>
          <p:cNvCxnSpPr>
            <a:cxnSpLocks/>
          </p:cNvCxnSpPr>
          <p:nvPr/>
        </p:nvCxnSpPr>
        <p:spPr>
          <a:xfrm>
            <a:off x="6273225" y="40286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6D7F7F-C053-85F5-78FE-C226A655CC9C}"/>
              </a:ext>
            </a:extLst>
          </p:cNvPr>
          <p:cNvCxnSpPr>
            <a:cxnSpLocks/>
          </p:cNvCxnSpPr>
          <p:nvPr/>
        </p:nvCxnSpPr>
        <p:spPr>
          <a:xfrm flipV="1">
            <a:off x="1692689" y="8015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84227F1-90F6-9A04-480C-F710B2760A50}"/>
              </a:ext>
            </a:extLst>
          </p:cNvPr>
          <p:cNvCxnSpPr>
            <a:cxnSpLocks/>
          </p:cNvCxnSpPr>
          <p:nvPr/>
        </p:nvCxnSpPr>
        <p:spPr>
          <a:xfrm flipH="1" flipV="1">
            <a:off x="2116434" y="7971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85E184-6DB0-4719-A4EC-DC9DF97D4541}"/>
              </a:ext>
            </a:extLst>
          </p:cNvPr>
          <p:cNvCxnSpPr>
            <a:cxnSpLocks/>
          </p:cNvCxnSpPr>
          <p:nvPr/>
        </p:nvCxnSpPr>
        <p:spPr>
          <a:xfrm flipV="1">
            <a:off x="2639076" y="34564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0675AAE-61F5-72B2-3A98-F8AFDCE61A5E}"/>
              </a:ext>
            </a:extLst>
          </p:cNvPr>
          <p:cNvCxnSpPr>
            <a:cxnSpLocks/>
          </p:cNvCxnSpPr>
          <p:nvPr/>
        </p:nvCxnSpPr>
        <p:spPr>
          <a:xfrm flipH="1" flipV="1">
            <a:off x="2924905" y="34537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8989E8C-CBED-2638-96A4-39D6906A3671}"/>
              </a:ext>
            </a:extLst>
          </p:cNvPr>
          <p:cNvCxnSpPr>
            <a:cxnSpLocks/>
          </p:cNvCxnSpPr>
          <p:nvPr/>
        </p:nvCxnSpPr>
        <p:spPr>
          <a:xfrm flipH="1">
            <a:off x="3069970" y="39683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D59D7BC-516B-7986-D2E7-ECA2704D087C}"/>
              </a:ext>
            </a:extLst>
          </p:cNvPr>
          <p:cNvCxnSpPr>
            <a:cxnSpLocks/>
          </p:cNvCxnSpPr>
          <p:nvPr/>
        </p:nvCxnSpPr>
        <p:spPr>
          <a:xfrm>
            <a:off x="3176025" y="39683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29BA56A-8FD3-33A7-E652-D2D0DCD7DE67}"/>
              </a:ext>
            </a:extLst>
          </p:cNvPr>
          <p:cNvCxnSpPr>
            <a:cxnSpLocks/>
          </p:cNvCxnSpPr>
          <p:nvPr/>
        </p:nvCxnSpPr>
        <p:spPr>
          <a:xfrm flipV="1">
            <a:off x="5918088" y="30398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FCB8AF9-130D-1629-C975-A0AA2954FEC9}"/>
              </a:ext>
            </a:extLst>
          </p:cNvPr>
          <p:cNvCxnSpPr>
            <a:cxnSpLocks/>
          </p:cNvCxnSpPr>
          <p:nvPr/>
        </p:nvCxnSpPr>
        <p:spPr>
          <a:xfrm>
            <a:off x="6148209" y="30398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0844380-76E8-DE21-182C-5F4E8FA7BAFF}"/>
              </a:ext>
            </a:extLst>
          </p:cNvPr>
          <p:cNvCxnSpPr>
            <a:cxnSpLocks/>
          </p:cNvCxnSpPr>
          <p:nvPr/>
        </p:nvCxnSpPr>
        <p:spPr>
          <a:xfrm>
            <a:off x="6304287" y="39683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7112F39-DDD9-7865-29DE-E78EBAA3234F}"/>
              </a:ext>
            </a:extLst>
          </p:cNvPr>
          <p:cNvCxnSpPr>
            <a:cxnSpLocks/>
          </p:cNvCxnSpPr>
          <p:nvPr/>
        </p:nvCxnSpPr>
        <p:spPr>
          <a:xfrm>
            <a:off x="7167384" y="17010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0C58C5B-2CF3-0AA1-3F83-E69165F6C681}"/>
              </a:ext>
            </a:extLst>
          </p:cNvPr>
          <p:cNvCxnSpPr>
            <a:cxnSpLocks/>
          </p:cNvCxnSpPr>
          <p:nvPr/>
        </p:nvCxnSpPr>
        <p:spPr>
          <a:xfrm>
            <a:off x="7167384" y="20080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10CD451-9CEB-39B5-A734-63E9C9C5998A}"/>
              </a:ext>
            </a:extLst>
          </p:cNvPr>
          <p:cNvSpPr txBox="1"/>
          <p:nvPr/>
        </p:nvSpPr>
        <p:spPr>
          <a:xfrm>
            <a:off x="7645521" y="14962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5490CB7-88F7-EEF1-B96F-346FA7B0AB90}"/>
              </a:ext>
            </a:extLst>
          </p:cNvPr>
          <p:cNvSpPr txBox="1"/>
          <p:nvPr/>
        </p:nvSpPr>
        <p:spPr>
          <a:xfrm>
            <a:off x="7628276" y="18145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38686E9-9489-BCD4-CB6B-FA91ED539CDF}"/>
              </a:ext>
            </a:extLst>
          </p:cNvPr>
          <p:cNvSpPr/>
          <p:nvPr/>
        </p:nvSpPr>
        <p:spPr>
          <a:xfrm>
            <a:off x="6088982" y="27307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9407696-B99B-C744-3A5F-C49EBCD5D00A}"/>
              </a:ext>
            </a:extLst>
          </p:cNvPr>
          <p:cNvSpPr/>
          <p:nvPr/>
        </p:nvSpPr>
        <p:spPr>
          <a:xfrm>
            <a:off x="8421265" y="29759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3632FF6-9F74-E8F8-40B2-80D63C51529E}"/>
              </a:ext>
            </a:extLst>
          </p:cNvPr>
          <p:cNvSpPr/>
          <p:nvPr/>
        </p:nvSpPr>
        <p:spPr>
          <a:xfrm>
            <a:off x="8427615" y="33849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381959B-48BA-5F9F-8F04-B27622800986}"/>
              </a:ext>
            </a:extLst>
          </p:cNvPr>
          <p:cNvSpPr/>
          <p:nvPr/>
        </p:nvSpPr>
        <p:spPr>
          <a:xfrm>
            <a:off x="8427615" y="37175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E989B6-99B4-821D-72FC-B465FAF10155}"/>
              </a:ext>
            </a:extLst>
          </p:cNvPr>
          <p:cNvSpPr/>
          <p:nvPr/>
        </p:nvSpPr>
        <p:spPr>
          <a:xfrm>
            <a:off x="8619925" y="28077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82AD5C0-403D-5DD4-4CDB-91F3F4959571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6204691" y="33181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BD312D3E-0242-5AD4-E80B-5418DAC80CB5}"/>
              </a:ext>
            </a:extLst>
          </p:cNvPr>
          <p:cNvSpPr txBox="1"/>
          <p:nvPr/>
        </p:nvSpPr>
        <p:spPr>
          <a:xfrm>
            <a:off x="9338439" y="27814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6755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3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7642D8-2997-D2AE-CF61-688A4BD9B30F}"/>
              </a:ext>
            </a:extLst>
          </p:cNvPr>
          <p:cNvSpPr txBox="1"/>
          <p:nvPr/>
        </p:nvSpPr>
        <p:spPr>
          <a:xfrm>
            <a:off x="2214240" y="538979"/>
            <a:ext cx="997776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Kalman filtering has many nice properties, but it can only filter correspondingly between time units. </a:t>
            </a:r>
          </a:p>
          <a:p>
            <a:endParaRPr lang="en-US" altLang="zh-CN" dirty="0"/>
          </a:p>
          <a:p>
            <a:r>
              <a:rPr lang="en-US" altLang="zh-CN" dirty="0"/>
              <a:t>If Kalman filtering can be extended to the domain of Dynamic Time Warping (DTW), it should greatly enhance the effectiveness of Kalman filtering for our specific problem. 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0BC5A4A-A3D2-16D2-9A69-9BC02252AB89}"/>
              </a:ext>
            </a:extLst>
          </p:cNvPr>
          <p:cNvSpPr/>
          <p:nvPr/>
        </p:nvSpPr>
        <p:spPr>
          <a:xfrm>
            <a:off x="2409800" y="2717551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BDEEE8C6-44C0-6D48-3726-8D3F20A3EFFE}"/>
              </a:ext>
            </a:extLst>
          </p:cNvPr>
          <p:cNvSpPr/>
          <p:nvPr/>
        </p:nvSpPr>
        <p:spPr>
          <a:xfrm>
            <a:off x="2409800" y="3384664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2E8C9CA-E23D-0F70-000B-664AA6895E65}"/>
              </a:ext>
            </a:extLst>
          </p:cNvPr>
          <p:cNvCxnSpPr>
            <a:cxnSpLocks/>
          </p:cNvCxnSpPr>
          <p:nvPr/>
        </p:nvCxnSpPr>
        <p:spPr>
          <a:xfrm>
            <a:off x="2569820" y="3258603"/>
            <a:ext cx="0" cy="5969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4AF320-C45B-82FE-F0CC-0BA9E5A1EEBE}"/>
              </a:ext>
            </a:extLst>
          </p:cNvPr>
          <p:cNvCxnSpPr>
            <a:cxnSpLocks/>
          </p:cNvCxnSpPr>
          <p:nvPr/>
        </p:nvCxnSpPr>
        <p:spPr>
          <a:xfrm>
            <a:off x="2714600" y="2862363"/>
            <a:ext cx="0" cy="623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C59C11A-5D60-8417-1FD7-8B4A11B78D4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935580" y="271755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075CDD8-4CC2-BD82-3990-358213A9A5D6}"/>
              </a:ext>
            </a:extLst>
          </p:cNvPr>
          <p:cNvCxnSpPr>
            <a:cxnSpLocks/>
          </p:cNvCxnSpPr>
          <p:nvPr/>
        </p:nvCxnSpPr>
        <p:spPr>
          <a:xfrm>
            <a:off x="3160125" y="2982346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F3B15A-362C-0F4B-3EE1-08DDEAFFEA9D}"/>
              </a:ext>
            </a:extLst>
          </p:cNvPr>
          <p:cNvCxnSpPr>
            <a:cxnSpLocks/>
          </p:cNvCxnSpPr>
          <p:nvPr/>
        </p:nvCxnSpPr>
        <p:spPr>
          <a:xfrm>
            <a:off x="3313550" y="3321633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447201D-8DF1-ED65-C1E0-459246690974}"/>
              </a:ext>
            </a:extLst>
          </p:cNvPr>
          <p:cNvCxnSpPr>
            <a:cxnSpLocks/>
          </p:cNvCxnSpPr>
          <p:nvPr/>
        </p:nvCxnSpPr>
        <p:spPr>
          <a:xfrm>
            <a:off x="3473571" y="3660920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A2AEF64-342C-BBCF-7742-DD5B5AE9D953}"/>
              </a:ext>
            </a:extLst>
          </p:cNvPr>
          <p:cNvCxnSpPr>
            <a:cxnSpLocks/>
          </p:cNvCxnSpPr>
          <p:nvPr/>
        </p:nvCxnSpPr>
        <p:spPr>
          <a:xfrm>
            <a:off x="3667100" y="404646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8E7028C-AB64-613E-0817-F57E135B0323}"/>
              </a:ext>
            </a:extLst>
          </p:cNvPr>
          <p:cNvCxnSpPr>
            <a:cxnSpLocks/>
          </p:cNvCxnSpPr>
          <p:nvPr/>
        </p:nvCxnSpPr>
        <p:spPr>
          <a:xfrm>
            <a:off x="3853009" y="442401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29EF61D-E7C4-F750-6CB3-86849EAA324E}"/>
              </a:ext>
            </a:extLst>
          </p:cNvPr>
          <p:cNvCxnSpPr>
            <a:cxnSpLocks/>
          </p:cNvCxnSpPr>
          <p:nvPr/>
        </p:nvCxnSpPr>
        <p:spPr>
          <a:xfrm>
            <a:off x="4038918" y="4693844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33F7B45-5888-2FEC-9409-A7037F6BFBA0}"/>
              </a:ext>
            </a:extLst>
          </p:cNvPr>
          <p:cNvCxnSpPr>
            <a:cxnSpLocks/>
          </p:cNvCxnSpPr>
          <p:nvPr/>
        </p:nvCxnSpPr>
        <p:spPr>
          <a:xfrm>
            <a:off x="4224827" y="477476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B96918A-7C3D-7962-88C0-C00C71C1DA3F}"/>
              </a:ext>
            </a:extLst>
          </p:cNvPr>
          <p:cNvCxnSpPr>
            <a:cxnSpLocks/>
          </p:cNvCxnSpPr>
          <p:nvPr/>
        </p:nvCxnSpPr>
        <p:spPr>
          <a:xfrm>
            <a:off x="4410736" y="471358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B84F5EB-3A06-EF42-5E08-D903E44A88CF}"/>
              </a:ext>
            </a:extLst>
          </p:cNvPr>
          <p:cNvCxnSpPr>
            <a:cxnSpLocks/>
          </p:cNvCxnSpPr>
          <p:nvPr/>
        </p:nvCxnSpPr>
        <p:spPr>
          <a:xfrm>
            <a:off x="4596645" y="461954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14108E2-00C8-5246-682D-A7FCE53444BA}"/>
              </a:ext>
            </a:extLst>
          </p:cNvPr>
          <p:cNvCxnSpPr>
            <a:cxnSpLocks/>
          </p:cNvCxnSpPr>
          <p:nvPr/>
        </p:nvCxnSpPr>
        <p:spPr>
          <a:xfrm>
            <a:off x="4760522" y="4474762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3821F75-D81A-E443-8AD9-648793A69061}"/>
              </a:ext>
            </a:extLst>
          </p:cNvPr>
          <p:cNvCxnSpPr>
            <a:cxnSpLocks/>
          </p:cNvCxnSpPr>
          <p:nvPr/>
        </p:nvCxnSpPr>
        <p:spPr>
          <a:xfrm>
            <a:off x="2437740" y="3835587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28446C1-F311-86CD-D771-60D7DD6AAB2D}"/>
              </a:ext>
            </a:extLst>
          </p:cNvPr>
          <p:cNvSpPr/>
          <p:nvPr/>
        </p:nvSpPr>
        <p:spPr>
          <a:xfrm>
            <a:off x="7245062" y="2706807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E43EBACA-3A6B-5918-993A-38BD7B7BBC4B}"/>
              </a:ext>
            </a:extLst>
          </p:cNvPr>
          <p:cNvSpPr/>
          <p:nvPr/>
        </p:nvSpPr>
        <p:spPr>
          <a:xfrm>
            <a:off x="7405082" y="3537842"/>
            <a:ext cx="2040824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A946E9C-B7D6-D3EC-944D-3365CA778F14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0" cy="11114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E7073A9-1E5D-3978-C6B7-471F1BA5753F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7368887" y="3452203"/>
            <a:ext cx="36195" cy="14179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A03671C-1E2A-5117-F5A3-71BEC9093E27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211922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BCB2DE-5811-AE10-25EF-5A8CF84BA00D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76947" y="2718269"/>
            <a:ext cx="1515" cy="8274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582FC58-C5E5-D12D-3744-198FF87E68D3}"/>
              </a:ext>
            </a:extLst>
          </p:cNvPr>
          <p:cNvCxnSpPr>
            <a:cxnSpLocks/>
          </p:cNvCxnSpPr>
          <p:nvPr/>
        </p:nvCxnSpPr>
        <p:spPr>
          <a:xfrm flipH="1">
            <a:off x="7765595" y="3034633"/>
            <a:ext cx="239951" cy="5032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3D9F5D3-9695-A374-94C5-902655698842}"/>
              </a:ext>
            </a:extLst>
          </p:cNvPr>
          <p:cNvCxnSpPr>
            <a:cxnSpLocks/>
          </p:cNvCxnSpPr>
          <p:nvPr/>
        </p:nvCxnSpPr>
        <p:spPr>
          <a:xfrm>
            <a:off x="8147503" y="3286250"/>
            <a:ext cx="0" cy="864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333A97F8-FD5A-2ECD-5806-11DBEBACC818}"/>
              </a:ext>
            </a:extLst>
          </p:cNvPr>
          <p:cNvCxnSpPr>
            <a:cxnSpLocks/>
          </p:cNvCxnSpPr>
          <p:nvPr/>
        </p:nvCxnSpPr>
        <p:spPr>
          <a:xfrm flipH="1">
            <a:off x="8457700" y="3953312"/>
            <a:ext cx="20988" cy="9812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68F1D6D6-05CB-27CD-2F5F-5E326F9AB82C}"/>
              </a:ext>
            </a:extLst>
          </p:cNvPr>
          <p:cNvCxnSpPr>
            <a:cxnSpLocks/>
          </p:cNvCxnSpPr>
          <p:nvPr/>
        </p:nvCxnSpPr>
        <p:spPr>
          <a:xfrm flipH="1">
            <a:off x="8651652" y="4413271"/>
            <a:ext cx="36619" cy="93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AC5E22F5-9E74-9E74-0290-0D5128FD8CE7}"/>
              </a:ext>
            </a:extLst>
          </p:cNvPr>
          <p:cNvCxnSpPr>
            <a:cxnSpLocks/>
          </p:cNvCxnSpPr>
          <p:nvPr/>
        </p:nvCxnSpPr>
        <p:spPr>
          <a:xfrm>
            <a:off x="8693365" y="4438042"/>
            <a:ext cx="188435" cy="1157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8C36F6DB-EF02-0AE2-EB5C-F4A4ED897085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899750" y="4705819"/>
            <a:ext cx="9012" cy="874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83666AF0-5CA7-1E8D-D8D2-DEC402379DE9}"/>
              </a:ext>
            </a:extLst>
          </p:cNvPr>
          <p:cNvCxnSpPr>
            <a:cxnSpLocks/>
          </p:cNvCxnSpPr>
          <p:nvPr/>
        </p:nvCxnSpPr>
        <p:spPr>
          <a:xfrm flipH="1">
            <a:off x="8899750" y="4756408"/>
            <a:ext cx="246294" cy="824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EF503B4B-B020-34C5-6999-9A0BF8726F91}"/>
              </a:ext>
            </a:extLst>
          </p:cNvPr>
          <p:cNvCxnSpPr>
            <a:cxnSpLocks/>
          </p:cNvCxnSpPr>
          <p:nvPr/>
        </p:nvCxnSpPr>
        <p:spPr>
          <a:xfrm flipH="1">
            <a:off x="9431907" y="4600049"/>
            <a:ext cx="8905" cy="542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AC7AC2BC-422C-E5E1-F1D6-8B84C1761488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9445906" y="4464018"/>
            <a:ext cx="149878" cy="641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9974B7DB-A972-9C7D-EAFE-8194FC9802E4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7245062" y="4039069"/>
            <a:ext cx="165114" cy="842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D48B06EF-8C2F-8AB5-9786-DF8C06155E3F}"/>
              </a:ext>
            </a:extLst>
          </p:cNvPr>
          <p:cNvCxnSpPr>
            <a:cxnSpLocks/>
          </p:cNvCxnSpPr>
          <p:nvPr/>
        </p:nvCxnSpPr>
        <p:spPr>
          <a:xfrm flipH="1">
            <a:off x="8147503" y="3662545"/>
            <a:ext cx="185737" cy="436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9F0A97D-3706-76CF-5ACF-CA38AB40093D}"/>
              </a:ext>
            </a:extLst>
          </p:cNvPr>
          <p:cNvCxnSpPr>
            <a:cxnSpLocks/>
          </p:cNvCxnSpPr>
          <p:nvPr/>
        </p:nvCxnSpPr>
        <p:spPr>
          <a:xfrm flipH="1">
            <a:off x="9252377" y="4705819"/>
            <a:ext cx="29651" cy="6445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40E1C6FD-93EB-DEC0-EB5D-A86385105C4E}"/>
              </a:ext>
            </a:extLst>
          </p:cNvPr>
          <p:cNvSpPr txBox="1"/>
          <p:nvPr/>
        </p:nvSpPr>
        <p:spPr>
          <a:xfrm>
            <a:off x="2242457" y="5733143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Time Domain</a:t>
            </a:r>
            <a:endParaRPr lang="zh-CN" altLang="en-US" dirty="0"/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145CA91C-EA6B-73DE-4A9B-B4BF1FDD09F4}"/>
              </a:ext>
            </a:extLst>
          </p:cNvPr>
          <p:cNvSpPr txBox="1"/>
          <p:nvPr/>
        </p:nvSpPr>
        <p:spPr>
          <a:xfrm>
            <a:off x="7881140" y="5733379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DTW Domain</a:t>
            </a:r>
          </a:p>
        </p:txBody>
      </p:sp>
    </p:spTree>
    <p:extLst>
      <p:ext uri="{BB962C8B-B14F-4D97-AF65-F5344CB8AC3E}">
        <p14:creationId xmlns:p14="http://schemas.microsoft.com/office/powerpoint/2010/main" val="2929029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1122219" y="1443841"/>
            <a:ext cx="1011183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If we want to precisely understand the </a:t>
            </a:r>
            <a:r>
              <a:rPr lang="en-US" altLang="zh-CN" sz="1800" dirty="0" err="1">
                <a:solidFill>
                  <a:schemeClr val="dk1"/>
                </a:solidFill>
                <a:latin typeface="Consolas"/>
                <a:sym typeface="Consolas"/>
              </a:rPr>
              <a:t>BedDot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 BSG signal, do we need to simultaneously measure a person's SCG, BCG, and BSG signals to explore the relationships between these three signals? Are there any papers that have simultaneously measured SCG and BCG signals? I haven't found relevant papers.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5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095590" y="1032658"/>
            <a:ext cx="986103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Advantages of FMM (from emails):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“particularly when dealing with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pronounced spike waves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“The FMM model is specifically effective at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identifying high peaks 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against the background noise”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“to detect other less prominent  peaks more components could be added.”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1095590" y="339444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It is necessary to decompose a single-cycle signal into a sufficient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various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465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sufficient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</p:spTree>
    <p:extLst>
      <p:ext uri="{BB962C8B-B14F-4D97-AF65-F5344CB8AC3E}">
        <p14:creationId xmlns:p14="http://schemas.microsoft.com/office/powerpoint/2010/main" val="7396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1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graphicFrame>
        <p:nvGraphicFramePr>
          <p:cNvPr id="223" name="Google Shape;223;p8"/>
          <p:cNvGraphicFramePr/>
          <p:nvPr>
            <p:extLst>
              <p:ext uri="{D42A27DB-BD31-4B8C-83A1-F6EECF244321}">
                <p14:modId xmlns:p14="http://schemas.microsoft.com/office/powerpoint/2010/main" val="1417964538"/>
              </p:ext>
            </p:extLst>
          </p:nvPr>
        </p:nvGraphicFramePr>
        <p:xfrm>
          <a:off x="1116810" y="3107950"/>
          <a:ext cx="9369899" cy="1849170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/>
                        <a:t>100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0.70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2.47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5688655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0.64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2.07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028608685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0.65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/>
                        <a:t>1.75</a:t>
                      </a:r>
                      <a:endParaRPr sz="1800" b="1" i="0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8"/>
          <p:cNvSpPr txBox="1"/>
          <p:nvPr/>
        </p:nvSpPr>
        <p:spPr>
          <a:xfrm>
            <a:off x="1023938" y="593330"/>
            <a:ext cx="8420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impact of different sampling rates on time series alignment.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" name="Google Shape;223;p8">
            <a:extLst>
              <a:ext uri="{FF2B5EF4-FFF2-40B4-BE49-F238E27FC236}">
                <a16:creationId xmlns:a16="http://schemas.microsoft.com/office/drawing/2014/main" id="{7DBDC2FF-7D04-9901-C96A-228E909B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2899"/>
              </p:ext>
            </p:extLst>
          </p:nvPr>
        </p:nvGraphicFramePr>
        <p:xfrm>
          <a:off x="1116810" y="1059379"/>
          <a:ext cx="9369899" cy="1864486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/>
                        <a:t>100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3.24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6847985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2.98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172517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Template: Mean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/>
                        <a:t>0.92 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2.36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DB6A530-F0B8-2322-8EF4-89E68ABC5CA9}"/>
              </a:ext>
            </a:extLst>
          </p:cNvPr>
          <p:cNvSpPr txBox="1"/>
          <p:nvPr/>
        </p:nvSpPr>
        <p:spPr>
          <a:xfrm>
            <a:off x="709074" y="5141205"/>
            <a:ext cx="1066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Consolas"/>
              </a:rPr>
              <a:t>Conclusion: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Resampling signals with low sampling rates can significantly improve the model's performance. Within a certain range, a higher sampling rate is better. 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resampling mode has a significant impact on the results, with FFT and POLY yielding completely different effects.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130469-2A56-30CC-415E-3A7FF261900C}"/>
              </a:ext>
            </a:extLst>
          </p:cNvPr>
          <p:cNvCxnSpPr/>
          <p:nvPr/>
        </p:nvCxnSpPr>
        <p:spPr>
          <a:xfrm flipV="1">
            <a:off x="1301181" y="73795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9D7DCB-12F1-CE24-B582-97477D0D5910}"/>
              </a:ext>
            </a:extLst>
          </p:cNvPr>
          <p:cNvCxnSpPr>
            <a:cxnSpLocks/>
          </p:cNvCxnSpPr>
          <p:nvPr/>
        </p:nvCxnSpPr>
        <p:spPr>
          <a:xfrm flipH="1" flipV="1">
            <a:off x="2055924" y="73795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DCAB51F-0055-9533-B5CB-F2C9FAB550C1}"/>
              </a:ext>
            </a:extLst>
          </p:cNvPr>
          <p:cNvCxnSpPr/>
          <p:nvPr/>
        </p:nvCxnSpPr>
        <p:spPr>
          <a:xfrm flipV="1">
            <a:off x="1780152" y="73795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6F6CEC-5273-3D0E-799D-E8B17BF7C355}"/>
              </a:ext>
            </a:extLst>
          </p:cNvPr>
          <p:cNvCxnSpPr>
            <a:cxnSpLocks/>
          </p:cNvCxnSpPr>
          <p:nvPr/>
        </p:nvCxnSpPr>
        <p:spPr>
          <a:xfrm flipH="1" flipV="1">
            <a:off x="2534895" y="73795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CA8E688-13DD-DDA1-2C81-FC8D9BAE2ED4}"/>
              </a:ext>
            </a:extLst>
          </p:cNvPr>
          <p:cNvSpPr/>
          <p:nvPr/>
        </p:nvSpPr>
        <p:spPr>
          <a:xfrm>
            <a:off x="1961581" y="65087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55159F-4DD3-CE70-B645-FA42F6DEA987}"/>
              </a:ext>
            </a:extLst>
          </p:cNvPr>
          <p:cNvSpPr/>
          <p:nvPr/>
        </p:nvSpPr>
        <p:spPr>
          <a:xfrm>
            <a:off x="2190180" y="129675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ECA7D0-AF63-BA1E-3053-4F7CFB84A90A}"/>
              </a:ext>
            </a:extLst>
          </p:cNvPr>
          <p:cNvSpPr/>
          <p:nvPr/>
        </p:nvSpPr>
        <p:spPr>
          <a:xfrm>
            <a:off x="2389751" y="190635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B287A2-4D62-CFC5-9EFB-921BF4D62A07}"/>
              </a:ext>
            </a:extLst>
          </p:cNvPr>
          <p:cNvSpPr/>
          <p:nvPr/>
        </p:nvSpPr>
        <p:spPr>
          <a:xfrm>
            <a:off x="2592951" y="246878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B09C22-D8BB-076C-D73C-82747E7CDF7E}"/>
              </a:ext>
            </a:extLst>
          </p:cNvPr>
          <p:cNvSpPr/>
          <p:nvPr/>
        </p:nvSpPr>
        <p:spPr>
          <a:xfrm>
            <a:off x="1691251" y="129675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6B64EE-6A50-F03C-979B-3EA6E367BE74}"/>
              </a:ext>
            </a:extLst>
          </p:cNvPr>
          <p:cNvSpPr/>
          <p:nvPr/>
        </p:nvSpPr>
        <p:spPr>
          <a:xfrm>
            <a:off x="1444510" y="190635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C750677-9704-43CD-3969-AB61E401552F}"/>
              </a:ext>
            </a:extLst>
          </p:cNvPr>
          <p:cNvSpPr/>
          <p:nvPr/>
        </p:nvSpPr>
        <p:spPr>
          <a:xfrm>
            <a:off x="1214095" y="249781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8F1007D-7C6B-491C-5B8A-E0B8F73EDB4E}"/>
              </a:ext>
            </a:extLst>
          </p:cNvPr>
          <p:cNvSpPr/>
          <p:nvPr/>
        </p:nvSpPr>
        <p:spPr>
          <a:xfrm>
            <a:off x="2190179" y="129675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F57905-D6CD-09A6-D05E-88D4A9512C39}"/>
              </a:ext>
            </a:extLst>
          </p:cNvPr>
          <p:cNvSpPr/>
          <p:nvPr/>
        </p:nvSpPr>
        <p:spPr>
          <a:xfrm>
            <a:off x="1957952" y="190635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4477937-CE66-D20E-9FCD-FC286A103847}"/>
              </a:ext>
            </a:extLst>
          </p:cNvPr>
          <p:cNvSpPr/>
          <p:nvPr/>
        </p:nvSpPr>
        <p:spPr>
          <a:xfrm>
            <a:off x="1689437" y="250144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F507A23-4E8E-38D1-B28D-9624A5ED0F6B}"/>
              </a:ext>
            </a:extLst>
          </p:cNvPr>
          <p:cNvSpPr/>
          <p:nvPr/>
        </p:nvSpPr>
        <p:spPr>
          <a:xfrm>
            <a:off x="2444180" y="67404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18476C-E11F-AC44-961C-5537D608C77B}"/>
              </a:ext>
            </a:extLst>
          </p:cNvPr>
          <p:cNvSpPr/>
          <p:nvPr/>
        </p:nvSpPr>
        <p:spPr>
          <a:xfrm>
            <a:off x="2683667" y="129675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397E042-5702-B0D9-71B6-C0401FF0EA44}"/>
              </a:ext>
            </a:extLst>
          </p:cNvPr>
          <p:cNvSpPr/>
          <p:nvPr/>
        </p:nvSpPr>
        <p:spPr>
          <a:xfrm>
            <a:off x="2875979" y="190635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A1EEE3-3170-DB9B-7BD6-B1DFAF51D59E}"/>
              </a:ext>
            </a:extLst>
          </p:cNvPr>
          <p:cNvSpPr/>
          <p:nvPr/>
        </p:nvSpPr>
        <p:spPr>
          <a:xfrm>
            <a:off x="3097324" y="2465160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A92CBA-B5B0-E8DA-FB24-940919878E04}"/>
              </a:ext>
            </a:extLst>
          </p:cNvPr>
          <p:cNvCxnSpPr/>
          <p:nvPr/>
        </p:nvCxnSpPr>
        <p:spPr>
          <a:xfrm flipV="1">
            <a:off x="5074494" y="717814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D4B830A-46E2-CD67-FA56-6AFE703CBABF}"/>
              </a:ext>
            </a:extLst>
          </p:cNvPr>
          <p:cNvCxnSpPr>
            <a:cxnSpLocks/>
          </p:cNvCxnSpPr>
          <p:nvPr/>
        </p:nvCxnSpPr>
        <p:spPr>
          <a:xfrm flipH="1" flipV="1">
            <a:off x="5829237" y="717814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7B4A85C-A0D8-BDDB-6202-4E91C2151064}"/>
              </a:ext>
            </a:extLst>
          </p:cNvPr>
          <p:cNvCxnSpPr/>
          <p:nvPr/>
        </p:nvCxnSpPr>
        <p:spPr>
          <a:xfrm flipV="1">
            <a:off x="5343007" y="659756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F9CC8C-C0CE-7F74-EE85-A1A47998BA6C}"/>
              </a:ext>
            </a:extLst>
          </p:cNvPr>
          <p:cNvCxnSpPr>
            <a:cxnSpLocks/>
          </p:cNvCxnSpPr>
          <p:nvPr/>
        </p:nvCxnSpPr>
        <p:spPr>
          <a:xfrm flipH="1" flipV="1">
            <a:off x="6106819" y="625286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8284CC1-B5F2-8C19-25A4-9469DD63009C}"/>
              </a:ext>
            </a:extLst>
          </p:cNvPr>
          <p:cNvSpPr/>
          <p:nvPr/>
        </p:nvSpPr>
        <p:spPr>
          <a:xfrm>
            <a:off x="5734894" y="630728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ED46620-5AFD-927A-A369-85D5EF716934}"/>
              </a:ext>
            </a:extLst>
          </p:cNvPr>
          <p:cNvSpPr/>
          <p:nvPr/>
        </p:nvSpPr>
        <p:spPr>
          <a:xfrm>
            <a:off x="5963493" y="127661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508889-21FA-890A-E280-25583762E26F}"/>
              </a:ext>
            </a:extLst>
          </p:cNvPr>
          <p:cNvSpPr/>
          <p:nvPr/>
        </p:nvSpPr>
        <p:spPr>
          <a:xfrm>
            <a:off x="6163064" y="188621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6078CD6-57DC-B35E-C4E7-60950C059B8E}"/>
              </a:ext>
            </a:extLst>
          </p:cNvPr>
          <p:cNvSpPr/>
          <p:nvPr/>
        </p:nvSpPr>
        <p:spPr>
          <a:xfrm>
            <a:off x="6366264" y="244864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7CC7DA-616B-0455-1BA5-9FCAC2F24A23}"/>
              </a:ext>
            </a:extLst>
          </p:cNvPr>
          <p:cNvSpPr/>
          <p:nvPr/>
        </p:nvSpPr>
        <p:spPr>
          <a:xfrm>
            <a:off x="5464564" y="127661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D5950C-535C-3560-1B56-AC298110EF74}"/>
              </a:ext>
            </a:extLst>
          </p:cNvPr>
          <p:cNvSpPr/>
          <p:nvPr/>
        </p:nvSpPr>
        <p:spPr>
          <a:xfrm>
            <a:off x="5217823" y="188621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62BE391-8B4A-922D-F66F-7D3F794D6689}"/>
              </a:ext>
            </a:extLst>
          </p:cNvPr>
          <p:cNvSpPr/>
          <p:nvPr/>
        </p:nvSpPr>
        <p:spPr>
          <a:xfrm>
            <a:off x="4987408" y="247767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1C0989-CCC4-B664-7BAF-8330878EAD7F}"/>
              </a:ext>
            </a:extLst>
          </p:cNvPr>
          <p:cNvSpPr/>
          <p:nvPr/>
        </p:nvSpPr>
        <p:spPr>
          <a:xfrm>
            <a:off x="5963492" y="127661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7E45268-E828-56FE-4BDA-1020A7D6EC3A}"/>
              </a:ext>
            </a:extLst>
          </p:cNvPr>
          <p:cNvSpPr/>
          <p:nvPr/>
        </p:nvSpPr>
        <p:spPr>
          <a:xfrm>
            <a:off x="5491780" y="188621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A750E58-280F-6387-C6D9-9CBB0E832E54}"/>
              </a:ext>
            </a:extLst>
          </p:cNvPr>
          <p:cNvSpPr/>
          <p:nvPr/>
        </p:nvSpPr>
        <p:spPr>
          <a:xfrm>
            <a:off x="5274971" y="2474041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FFABF5-4801-9DDA-BFB9-2DF38FF48F4B}"/>
              </a:ext>
            </a:extLst>
          </p:cNvPr>
          <p:cNvSpPr/>
          <p:nvPr/>
        </p:nvSpPr>
        <p:spPr>
          <a:xfrm>
            <a:off x="6007034" y="60895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21BCE5D-3455-9D2D-7775-146F9B23781B}"/>
              </a:ext>
            </a:extLst>
          </p:cNvPr>
          <p:cNvSpPr/>
          <p:nvPr/>
        </p:nvSpPr>
        <p:spPr>
          <a:xfrm>
            <a:off x="6235636" y="126300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73B951F-D4AF-6EE2-8EE0-EC3CADA1F10F}"/>
              </a:ext>
            </a:extLst>
          </p:cNvPr>
          <p:cNvSpPr/>
          <p:nvPr/>
        </p:nvSpPr>
        <p:spPr>
          <a:xfrm>
            <a:off x="6517752" y="219100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3471401-AE2E-64D5-C200-3AD3EBDFB17E}"/>
              </a:ext>
            </a:extLst>
          </p:cNvPr>
          <p:cNvSpPr/>
          <p:nvPr/>
        </p:nvSpPr>
        <p:spPr>
          <a:xfrm>
            <a:off x="6631151" y="243775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60AEC5-BCD1-4E2C-FE99-9306CF68BDEA}"/>
              </a:ext>
            </a:extLst>
          </p:cNvPr>
          <p:cNvSpPr/>
          <p:nvPr/>
        </p:nvSpPr>
        <p:spPr>
          <a:xfrm>
            <a:off x="5845564" y="96818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6105F1E-9A19-4DC0-5244-F70616F997F8}"/>
              </a:ext>
            </a:extLst>
          </p:cNvPr>
          <p:cNvSpPr/>
          <p:nvPr/>
        </p:nvSpPr>
        <p:spPr>
          <a:xfrm>
            <a:off x="5598822" y="982699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6BD08A5-0CDF-6AAF-17A7-4C2569AF03F4}"/>
              </a:ext>
            </a:extLst>
          </p:cNvPr>
          <p:cNvSpPr/>
          <p:nvPr/>
        </p:nvSpPr>
        <p:spPr>
          <a:xfrm>
            <a:off x="5352078" y="15995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3A06364-B1A1-D7A7-F9F2-7F51387D1847}"/>
              </a:ext>
            </a:extLst>
          </p:cNvPr>
          <p:cNvSpPr/>
          <p:nvPr/>
        </p:nvSpPr>
        <p:spPr>
          <a:xfrm>
            <a:off x="5125294" y="219464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EB53E6C-60DC-C99B-7306-CF7907D034A9}"/>
              </a:ext>
            </a:extLst>
          </p:cNvPr>
          <p:cNvSpPr/>
          <p:nvPr/>
        </p:nvSpPr>
        <p:spPr>
          <a:xfrm>
            <a:off x="6054207" y="1577785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4978BB3-26D8-312D-6E52-6FF0D1F4753A}"/>
              </a:ext>
            </a:extLst>
          </p:cNvPr>
          <p:cNvSpPr/>
          <p:nvPr/>
        </p:nvSpPr>
        <p:spPr>
          <a:xfrm>
            <a:off x="6253778" y="2212782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93B53AB-33D6-A284-04D0-4A5AE904B7C4}"/>
              </a:ext>
            </a:extLst>
          </p:cNvPr>
          <p:cNvSpPr/>
          <p:nvPr/>
        </p:nvSpPr>
        <p:spPr>
          <a:xfrm>
            <a:off x="5361151" y="219100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EFB8C603-A5E7-89FD-91F6-10E2DA25CF9B}"/>
              </a:ext>
            </a:extLst>
          </p:cNvPr>
          <p:cNvSpPr/>
          <p:nvPr/>
        </p:nvSpPr>
        <p:spPr>
          <a:xfrm>
            <a:off x="5606986" y="16049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EBCB382-135A-CC2A-F142-7D26E8264F59}"/>
              </a:ext>
            </a:extLst>
          </p:cNvPr>
          <p:cNvSpPr/>
          <p:nvPr/>
        </p:nvSpPr>
        <p:spPr>
          <a:xfrm>
            <a:off x="5737614" y="129475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1CA70269-64E4-01B7-BCDF-76171AC583DD}"/>
              </a:ext>
            </a:extLst>
          </p:cNvPr>
          <p:cNvSpPr/>
          <p:nvPr/>
        </p:nvSpPr>
        <p:spPr>
          <a:xfrm>
            <a:off x="5852822" y="97543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F62896D4-3E88-3B30-1A37-018378965BCF}"/>
              </a:ext>
            </a:extLst>
          </p:cNvPr>
          <p:cNvSpPr/>
          <p:nvPr/>
        </p:nvSpPr>
        <p:spPr>
          <a:xfrm>
            <a:off x="6447903" y="186513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87AE8B13-6321-8C01-3EA1-EC2A0B5EDB57}"/>
              </a:ext>
            </a:extLst>
          </p:cNvPr>
          <p:cNvSpPr/>
          <p:nvPr/>
        </p:nvSpPr>
        <p:spPr>
          <a:xfrm>
            <a:off x="6357188" y="157485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BB83DC6-C405-1B1A-4521-29A452259196}"/>
              </a:ext>
            </a:extLst>
          </p:cNvPr>
          <p:cNvSpPr/>
          <p:nvPr/>
        </p:nvSpPr>
        <p:spPr>
          <a:xfrm>
            <a:off x="6144922" y="97453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381AEA0C-707D-B7E9-E52E-A70B459D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2" y="3600882"/>
            <a:ext cx="4322037" cy="2881358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C66FCE69-D100-BC5E-9FF6-B2DA96E4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64" y="3610450"/>
            <a:ext cx="4322037" cy="2881358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E449EAF-3D22-F5B1-4DBC-4A1311CC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91" y="3617853"/>
            <a:ext cx="4330868" cy="2887245"/>
          </a:xfrm>
          <a:prstGeom prst="rect">
            <a:avLst/>
          </a:prstGeom>
        </p:spPr>
      </p:pic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812E796-9E5C-3CE0-BE3A-69FDEE7A42C0}"/>
              </a:ext>
            </a:extLst>
          </p:cNvPr>
          <p:cNvCxnSpPr>
            <a:cxnSpLocks/>
          </p:cNvCxnSpPr>
          <p:nvPr/>
        </p:nvCxnSpPr>
        <p:spPr>
          <a:xfrm flipH="1">
            <a:off x="-11694" y="3569037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2AC6C30E-F311-9EAF-FD80-D1843B379541}"/>
              </a:ext>
            </a:extLst>
          </p:cNvPr>
          <p:cNvSpPr/>
          <p:nvPr/>
        </p:nvSpPr>
        <p:spPr>
          <a:xfrm>
            <a:off x="2178671" y="476751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883EB1-C72B-92E8-D3BE-4D94FF395259}"/>
              </a:ext>
            </a:extLst>
          </p:cNvPr>
          <p:cNvSpPr/>
          <p:nvPr/>
        </p:nvSpPr>
        <p:spPr>
          <a:xfrm>
            <a:off x="2402169" y="5040972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6AD686D-BA28-F7BC-6475-22E27AD004FF}"/>
              </a:ext>
            </a:extLst>
          </p:cNvPr>
          <p:cNvSpPr/>
          <p:nvPr/>
        </p:nvSpPr>
        <p:spPr>
          <a:xfrm>
            <a:off x="1554444" y="4953659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EC8A26-3C6D-FBDC-1A89-E2521F0FAAA2}"/>
              </a:ext>
            </a:extLst>
          </p:cNvPr>
          <p:cNvSpPr/>
          <p:nvPr/>
        </p:nvSpPr>
        <p:spPr>
          <a:xfrm>
            <a:off x="5827131" y="4757506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F90378-03E9-A2E3-704B-5480310E30B4}"/>
              </a:ext>
            </a:extLst>
          </p:cNvPr>
          <p:cNvSpPr/>
          <p:nvPr/>
        </p:nvSpPr>
        <p:spPr>
          <a:xfrm>
            <a:off x="6050629" y="5030963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F3B943CE-2029-3A1E-1927-54295E12B317}"/>
              </a:ext>
            </a:extLst>
          </p:cNvPr>
          <p:cNvSpPr/>
          <p:nvPr/>
        </p:nvSpPr>
        <p:spPr>
          <a:xfrm>
            <a:off x="5202904" y="4943650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8F5FA722-8998-DD6A-21F5-5AE6AD2DCCE1}"/>
              </a:ext>
            </a:extLst>
          </p:cNvPr>
          <p:cNvSpPr/>
          <p:nvPr/>
        </p:nvSpPr>
        <p:spPr>
          <a:xfrm>
            <a:off x="9451969" y="4765011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A594F66-D717-D076-172F-F3F8CF08CC3E}"/>
              </a:ext>
            </a:extLst>
          </p:cNvPr>
          <p:cNvSpPr/>
          <p:nvPr/>
        </p:nvSpPr>
        <p:spPr>
          <a:xfrm>
            <a:off x="9675467" y="5038468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83D844-F0AF-AEFC-87BE-727484DC0C8A}"/>
              </a:ext>
            </a:extLst>
          </p:cNvPr>
          <p:cNvSpPr/>
          <p:nvPr/>
        </p:nvSpPr>
        <p:spPr>
          <a:xfrm>
            <a:off x="8827742" y="495115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0DE6C-3C2D-C8A4-74AA-6C3724BD35CB}"/>
              </a:ext>
            </a:extLst>
          </p:cNvPr>
          <p:cNvSpPr txBox="1"/>
          <p:nvPr/>
        </p:nvSpPr>
        <p:spPr>
          <a:xfrm>
            <a:off x="1112824" y="3026196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Low Sampling Rate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103B1-3F1F-BD21-5229-42EDCC2C15E5}"/>
              </a:ext>
            </a:extLst>
          </p:cNvPr>
          <p:cNvSpPr txBox="1"/>
          <p:nvPr/>
        </p:nvSpPr>
        <p:spPr>
          <a:xfrm>
            <a:off x="4748250" y="3028919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High Sampling Rate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C1CD20-36F4-CDA8-8F94-7D5BD94BF6AA}"/>
              </a:ext>
            </a:extLst>
          </p:cNvPr>
          <p:cNvSpPr/>
          <p:nvPr/>
        </p:nvSpPr>
        <p:spPr>
          <a:xfrm>
            <a:off x="3536640" y="1599554"/>
            <a:ext cx="1370939" cy="17124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7755F-C197-D412-F1A4-E013F99469AB}"/>
              </a:ext>
            </a:extLst>
          </p:cNvPr>
          <p:cNvSpPr txBox="1"/>
          <p:nvPr/>
        </p:nvSpPr>
        <p:spPr>
          <a:xfrm>
            <a:off x="3531091" y="1244380"/>
            <a:ext cx="1370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altLang="zh-CN" dirty="0"/>
              <a:t>Resample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F1A6F-4873-0E62-B8F5-EA673A8696D0}"/>
              </a:ext>
            </a:extLst>
          </p:cNvPr>
          <p:cNvSpPr txBox="1"/>
          <p:nvPr/>
        </p:nvSpPr>
        <p:spPr>
          <a:xfrm>
            <a:off x="7145500" y="879414"/>
            <a:ext cx="498007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Principle of accuracy improvement</a:t>
            </a:r>
          </a:p>
          <a:p>
            <a:endParaRPr lang="en-US" altLang="zh-CN" dirty="0"/>
          </a:p>
          <a:p>
            <a:r>
              <a:rPr lang="en-US" altLang="zh-CN" dirty="0"/>
              <a:t>With the increase in sampling rate, originally relatively separated peaks gradually come closer together.</a:t>
            </a:r>
          </a:p>
          <a:p>
            <a:r>
              <a:rPr lang="en-US" altLang="zh-CN" dirty="0"/>
              <a:t>So the error decreases.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6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1558</Words>
  <Application>Microsoft Office PowerPoint</Application>
  <PresentationFormat>宽屏</PresentationFormat>
  <Paragraphs>261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Söhne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625</cp:revision>
  <dcterms:created xsi:type="dcterms:W3CDTF">2023-07-30T03:21:28Z</dcterms:created>
  <dcterms:modified xsi:type="dcterms:W3CDTF">2023-12-12T10:57:07Z</dcterms:modified>
</cp:coreProperties>
</file>